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8" r:id="rId3"/>
    <p:sldId id="259" r:id="rId4"/>
    <p:sldId id="261" r:id="rId5"/>
    <p:sldId id="263" r:id="rId6"/>
    <p:sldId id="265" r:id="rId7"/>
    <p:sldId id="267" r:id="rId8"/>
    <p:sldId id="269" r:id="rId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08" autoAdjust="0"/>
  </p:normalViewPr>
  <p:slideViewPr>
    <p:cSldViewPr>
      <p:cViewPr varScale="1">
        <p:scale>
          <a:sx n="63" d="100"/>
          <a:sy n="63" d="100"/>
        </p:scale>
        <p:origin x="77" y="43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7EAF463A-BC7C-46EE-9F1E-7F377CCA4891}" type="datetimeFigureOut">
              <a:rPr lang="en-US" smtClean="0"/>
              <a:pPr/>
              <a:t>9/10/2021</a:t>
            </a:fld>
            <a:endParaRPr lang="en-US"/>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en-US"/>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4"/>
          </p:nvPr>
        </p:nvSpPr>
        <p:spPr/>
        <p:txBody>
          <a:bodyPr rtlCol="0"/>
          <a:lstStyle/>
          <a:p>
            <a:fld id="{7EAF463A-BC7C-46EE-9F1E-7F377CCA4891}" type="datetimeFigureOut">
              <a:rPr lang="en-US" smtClean="0"/>
              <a:pPr/>
              <a:t>9/10/2021</a:t>
            </a:fld>
            <a:endParaRPr lang="en-US"/>
          </a:p>
        </p:txBody>
      </p:sp>
      <p:sp>
        <p:nvSpPr>
          <p:cNvPr id="9" name="Номер слайда 8"/>
          <p:cNvSpPr>
            <a:spLocks noGrp="1"/>
          </p:cNvSpPr>
          <p:nvPr>
            <p:ph type="sldNum" sz="quarter" idx="15"/>
          </p:nvPr>
        </p:nvSpPr>
        <p:spPr/>
        <p:txBody>
          <a:bodyPr rtlCol="0"/>
          <a:lstStyle/>
          <a:p>
            <a:fld id="{A483448D-3A78-4528-A469-B745A65DA480}" type="slidenum">
              <a:rPr lang="en-US" smtClean="0"/>
              <a:pPr/>
              <a:t>‹#›</a:t>
            </a:fld>
            <a:endParaRPr lang="en-US"/>
          </a:p>
        </p:txBody>
      </p:sp>
      <p:sp>
        <p:nvSpPr>
          <p:cNvPr id="10" name="Нижний колонтитул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7EAF463A-BC7C-46EE-9F1E-7F377CCA4891}" type="datetimeFigureOut">
              <a:rPr lang="en-US" smtClean="0"/>
              <a:pPr/>
              <a:t>9/10/2021</a:t>
            </a:fld>
            <a:endParaRPr lang="en-US"/>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en-US"/>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9/10/2021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a:t>Образец 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9/10/2021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6" name="Дата 5"/>
          <p:cNvSpPr>
            <a:spLocks noGrp="1"/>
          </p:cNvSpPr>
          <p:nvPr>
            <p:ph type="dt" sz="half" idx="10"/>
          </p:nvPr>
        </p:nvSpPr>
        <p:spPr/>
        <p:txBody>
          <a:bodyPr rtlCol="0"/>
          <a:lstStyle/>
          <a:p>
            <a:fld id="{7EAF463A-BC7C-46EE-9F1E-7F377CCA4891}" type="datetimeFigureOut">
              <a:rPr lang="en-US" smtClean="0"/>
              <a:pPr/>
              <a:t>9/10/2021</a:t>
            </a:fld>
            <a:endParaRPr lang="en-US"/>
          </a:p>
        </p:txBody>
      </p:sp>
      <p:sp>
        <p:nvSpPr>
          <p:cNvPr id="7" name="Номер слайда 6"/>
          <p:cNvSpPr>
            <a:spLocks noGrp="1"/>
          </p:cNvSpPr>
          <p:nvPr>
            <p:ph type="sldNum" sz="quarter" idx="11"/>
          </p:nvPr>
        </p:nvSpPr>
        <p:spPr/>
        <p:txBody>
          <a:bodyPr rtlCol="0"/>
          <a:lstStyle/>
          <a:p>
            <a:fld id="{A483448D-3A78-4528-A469-B745A65DA480}" type="slidenum">
              <a:rPr lang="en-US" smtClean="0"/>
              <a:pPr/>
              <a:t>‹#›</a:t>
            </a:fld>
            <a:endParaRPr lang="en-US"/>
          </a:p>
        </p:txBody>
      </p:sp>
      <p:sp>
        <p:nvSpPr>
          <p:cNvPr id="8" name="Нижний колонтитул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9/10/2021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4"/>
          </p:nvPr>
        </p:nvSpPr>
        <p:spPr/>
        <p:txBody>
          <a:bodyPr rtlCol="0"/>
          <a:lstStyle/>
          <a:p>
            <a:fld id="{7EAF463A-BC7C-46EE-9F1E-7F377CCA4891}" type="datetimeFigureOut">
              <a:rPr lang="en-US" smtClean="0"/>
              <a:pPr/>
              <a:t>9/10/2021</a:t>
            </a:fld>
            <a:endParaRPr lang="en-US"/>
          </a:p>
        </p:txBody>
      </p:sp>
      <p:sp>
        <p:nvSpPr>
          <p:cNvPr id="22" name="Номер слайда 21"/>
          <p:cNvSpPr>
            <a:spLocks noGrp="1"/>
          </p:cNvSpPr>
          <p:nvPr>
            <p:ph type="sldNum" sz="quarter" idx="15"/>
          </p:nvPr>
        </p:nvSpPr>
        <p:spPr/>
        <p:txBody>
          <a:bodyPr rtlCol="0"/>
          <a:lstStyle/>
          <a:p>
            <a:fld id="{A483448D-3A78-4528-A469-B745A65DA480}" type="slidenum">
              <a:rPr lang="en-US" smtClean="0"/>
              <a:pPr/>
              <a:t>‹#›</a:t>
            </a:fld>
            <a:endParaRPr lang="en-US"/>
          </a:p>
        </p:txBody>
      </p:sp>
      <p:sp>
        <p:nvSpPr>
          <p:cNvPr id="23" name="Нижний колонтитул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7EAF463A-BC7C-46EE-9F1E-7F377CCA4891}" type="datetimeFigureOut">
              <a:rPr lang="en-US" smtClean="0"/>
              <a:pPr/>
              <a:t>9/10/2021</a:t>
            </a:fld>
            <a:endParaRPr lang="en-US"/>
          </a:p>
        </p:txBody>
      </p:sp>
      <p:sp>
        <p:nvSpPr>
          <p:cNvPr id="18" name="Номер слайда 17"/>
          <p:cNvSpPr>
            <a:spLocks noGrp="1"/>
          </p:cNvSpPr>
          <p:nvPr>
            <p:ph type="sldNum" sz="quarter" idx="11"/>
          </p:nvPr>
        </p:nvSpPr>
        <p:spPr/>
        <p:txBody>
          <a:bodyPr rtlCol="0"/>
          <a:lstStyle/>
          <a:p>
            <a:fld id="{A483448D-3A78-4528-A469-B745A65DA480}" type="slidenum">
              <a:rPr lang="en-US" smtClean="0"/>
              <a:pPr/>
              <a:t>‹#›</a:t>
            </a:fld>
            <a:endParaRPr lang="en-US"/>
          </a:p>
        </p:txBody>
      </p:sp>
      <p:sp>
        <p:nvSpPr>
          <p:cNvPr id="21" name="Нижний колонтитул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EAF463A-BC7C-46EE-9F1E-7F377CCA4891}" type="datetimeFigureOut">
              <a:rPr lang="en-US" smtClean="0"/>
              <a:pPr/>
              <a:t>9/10/2021</a:t>
            </a:fld>
            <a:endParaRPr lang="en-US"/>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228600" y="426720"/>
            <a:ext cx="8382000" cy="2971800"/>
          </a:xfrm>
        </p:spPr>
        <p:txBody>
          <a:bodyPr>
            <a:normAutofit/>
          </a:bodyPr>
          <a:lstStyle/>
          <a:p>
            <a:pPr algn="ctr"/>
            <a:r>
              <a:rPr lang="en-US" sz="4400" b="1" dirty="0">
                <a:latin typeface="Times New Roman" pitchFamily="18" charset="0"/>
              </a:rPr>
              <a:t>TOPIC 11 BASIC CONCEPTS OF MANAGEMENT AT THE ENTERPRISE AND ITS FUNCTIONS.</a:t>
            </a:r>
            <a:r>
              <a:rPr lang="ru-RU" sz="4400" b="1" dirty="0">
                <a:latin typeface="Times New Roman" pitchFamily="18" charset="0"/>
              </a:rPr>
              <a:t> </a:t>
            </a:r>
            <a:endParaRPr lang="ru-RU" sz="2700" b="1" dirty="0">
              <a:latin typeface="Times New Roman" pitchFamily="18" charset="0"/>
              <a:cs typeface="Times New Roman" pitchFamily="18" charset="0"/>
            </a:endParaRPr>
          </a:p>
        </p:txBody>
      </p:sp>
      <p:pic>
        <p:nvPicPr>
          <p:cNvPr id="3" name="Picture 2" descr="http://youoffendmeyouoffendmyfamily.com/wordpress/wp-content/uploads/2009/08/drucker_bwcover.gif"/>
          <p:cNvPicPr>
            <a:picLocks noChangeAspect="1" noChangeArrowheads="1"/>
          </p:cNvPicPr>
          <p:nvPr/>
        </p:nvPicPr>
        <p:blipFill>
          <a:blip r:embed="rId2" cstate="print"/>
          <a:srcRect/>
          <a:stretch>
            <a:fillRect/>
          </a:stretch>
        </p:blipFill>
        <p:spPr bwMode="auto">
          <a:xfrm>
            <a:off x="5791200" y="3810000"/>
            <a:ext cx="2057400" cy="2743200"/>
          </a:xfrm>
          <a:prstGeom prst="rect">
            <a:avLst/>
          </a:prstGeom>
          <a:noFill/>
        </p:spPr>
      </p:pic>
      <p:sp>
        <p:nvSpPr>
          <p:cNvPr id="5" name="TextBox 4">
            <a:extLst>
              <a:ext uri="{FF2B5EF4-FFF2-40B4-BE49-F238E27FC236}">
                <a16:creationId xmlns:a16="http://schemas.microsoft.com/office/drawing/2014/main" id="{1A75A605-5A11-420E-B564-7065B852B045}"/>
              </a:ext>
            </a:extLst>
          </p:cNvPr>
          <p:cNvSpPr txBox="1"/>
          <p:nvPr/>
        </p:nvSpPr>
        <p:spPr>
          <a:xfrm>
            <a:off x="381001" y="3962400"/>
            <a:ext cx="5486400" cy="2062103"/>
          </a:xfrm>
          <a:prstGeom prst="rect">
            <a:avLst/>
          </a:prstGeom>
          <a:noFill/>
        </p:spPr>
        <p:txBody>
          <a:bodyPr wrap="square">
            <a:spAutoFit/>
          </a:bodyPr>
          <a:lstStyle/>
          <a:p>
            <a:r>
              <a:rPr lang="en-US" sz="3200" dirty="0">
                <a:latin typeface="Times New Roman" pitchFamily="18" charset="0"/>
              </a:rPr>
              <a:t>1. The concept of management.</a:t>
            </a:r>
            <a:br>
              <a:rPr lang="en-US" sz="3200" dirty="0">
                <a:latin typeface="Times New Roman" pitchFamily="18" charset="0"/>
              </a:rPr>
            </a:br>
            <a:r>
              <a:rPr lang="en-US" sz="3200" dirty="0">
                <a:latin typeface="Times New Roman" pitchFamily="18" charset="0"/>
              </a:rPr>
              <a:t>2. Subject of study. </a:t>
            </a:r>
            <a:br>
              <a:rPr lang="en-US" sz="3200" dirty="0">
                <a:latin typeface="Times New Roman" pitchFamily="18" charset="0"/>
              </a:rPr>
            </a:br>
            <a:r>
              <a:rPr lang="en-US" sz="3200" dirty="0">
                <a:latin typeface="Times New Roman" pitchFamily="18" charset="0"/>
              </a:rPr>
              <a:t>3. General management functions.</a:t>
            </a:r>
            <a:endParaRPr lang="ru-RU"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495300" y="533400"/>
            <a:ext cx="8153400" cy="5029200"/>
          </a:xfrm>
        </p:spPr>
        <p:txBody>
          <a:bodyPr>
            <a:normAutofit/>
          </a:bodyPr>
          <a:lstStyle/>
          <a:p>
            <a:r>
              <a:rPr lang="en-US" sz="4000" b="1" dirty="0">
                <a:solidFill>
                  <a:schemeClr val="accent1">
                    <a:lumMod val="75000"/>
                  </a:schemeClr>
                </a:solidFill>
                <a:latin typeface="Times New Roman" pitchFamily="18" charset="0"/>
              </a:rPr>
              <a:t>management:</a:t>
            </a:r>
            <a:br>
              <a:rPr lang="ru-RU" sz="4000" dirty="0">
                <a:latin typeface="Times New Roman" pitchFamily="18" charset="0"/>
              </a:rPr>
            </a:br>
            <a:r>
              <a:rPr lang="en-US" sz="4000" dirty="0">
                <a:latin typeface="Times New Roman" pitchFamily="18" charset="0"/>
              </a:rPr>
              <a:t>- way, manner of dealing with people; </a:t>
            </a:r>
            <a:br>
              <a:rPr lang="en-US" sz="4000" dirty="0">
                <a:latin typeface="Times New Roman" pitchFamily="18" charset="0"/>
              </a:rPr>
            </a:br>
            <a:r>
              <a:rPr lang="en-US" sz="4000" dirty="0">
                <a:latin typeface="Times New Roman" pitchFamily="18" charset="0"/>
              </a:rPr>
              <a:t>- power and art of management; </a:t>
            </a:r>
            <a:br>
              <a:rPr lang="en-US" sz="4000" dirty="0">
                <a:latin typeface="Times New Roman" pitchFamily="18" charset="0"/>
              </a:rPr>
            </a:br>
            <a:r>
              <a:rPr lang="en-US" sz="4000" dirty="0">
                <a:latin typeface="Times New Roman" pitchFamily="18" charset="0"/>
              </a:rPr>
              <a:t>- a special kind of skill and administrative skills;</a:t>
            </a:r>
            <a:br>
              <a:rPr lang="en-US" sz="4000" dirty="0">
                <a:latin typeface="Times New Roman" pitchFamily="18" charset="0"/>
              </a:rPr>
            </a:br>
            <a:r>
              <a:rPr lang="en-US" sz="4000" dirty="0">
                <a:latin typeface="Times New Roman" pitchFamily="18" charset="0"/>
              </a:rPr>
              <a:t>- governing body, administrative unit.</a:t>
            </a:r>
            <a:endParaRPr lang="ru-RU" sz="3600" b="1" dirty="0">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228600" y="243162"/>
            <a:ext cx="8382000" cy="2133600"/>
          </a:xfrm>
        </p:spPr>
        <p:txBody>
          <a:bodyPr/>
          <a:lstStyle/>
          <a:p>
            <a:r>
              <a:rPr lang="en-US" b="1" dirty="0">
                <a:solidFill>
                  <a:schemeClr val="accent1">
                    <a:lumMod val="75000"/>
                  </a:schemeClr>
                </a:solidFill>
                <a:latin typeface="Times New Roman" pitchFamily="18" charset="0"/>
              </a:rPr>
              <a:t>The subject of research in management theory </a:t>
            </a:r>
            <a:r>
              <a:rPr lang="en-US" dirty="0">
                <a:solidFill>
                  <a:schemeClr val="accent1">
                    <a:lumMod val="75000"/>
                  </a:schemeClr>
                </a:solidFill>
                <a:latin typeface="Times New Roman" pitchFamily="18" charset="0"/>
              </a:rPr>
              <a:t>is the economic behavior of people in their joint activities and the motivational mechanism of this behavior.</a:t>
            </a:r>
            <a:endParaRPr lang="ru-RU" dirty="0">
              <a:solidFill>
                <a:schemeClr val="accent1">
                  <a:lumMod val="75000"/>
                </a:schemeClr>
              </a:solidFill>
              <a:latin typeface="Times New Roman" pitchFamily="18" charset="0"/>
            </a:endParaRPr>
          </a:p>
        </p:txBody>
      </p:sp>
      <p:sp>
        <p:nvSpPr>
          <p:cNvPr id="3" name="Прямоугольник 2"/>
          <p:cNvSpPr/>
          <p:nvPr/>
        </p:nvSpPr>
        <p:spPr>
          <a:xfrm>
            <a:off x="228600" y="2819400"/>
            <a:ext cx="8382000" cy="1815882"/>
          </a:xfrm>
          <a:prstGeom prst="rect">
            <a:avLst/>
          </a:prstGeom>
        </p:spPr>
        <p:txBody>
          <a:bodyPr wrap="square">
            <a:spAutoFit/>
          </a:bodyPr>
          <a:lstStyle/>
          <a:p>
            <a:pPr algn="just"/>
            <a:r>
              <a:rPr lang="en-US" sz="2800" dirty="0">
                <a:solidFill>
                  <a:schemeClr val="accent1">
                    <a:lumMod val="75000"/>
                  </a:schemeClr>
                </a:solidFill>
                <a:latin typeface="Times New Roman" pitchFamily="18" charset="0"/>
                <a:cs typeface="Times New Roman" pitchFamily="18" charset="0"/>
              </a:rPr>
              <a:t>In management, a system means an internal organized totality or a combination of interconnected, relatively independent constituent elements of parts that form a complex unified whole.</a:t>
            </a:r>
            <a:endParaRPr lang="ru-RU" sz="2800" dirty="0">
              <a:solidFill>
                <a:schemeClr val="accent1">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304800" y="381000"/>
            <a:ext cx="8229600" cy="6629400"/>
          </a:xfrm>
        </p:spPr>
        <p:txBody>
          <a:bodyPr>
            <a:normAutofit fontScale="90000"/>
          </a:bodyPr>
          <a:lstStyle/>
          <a:p>
            <a:r>
              <a:rPr lang="en-US" b="1" u="sng" dirty="0">
                <a:latin typeface="Times New Roman" pitchFamily="18" charset="0"/>
              </a:rPr>
              <a:t>Management is characterized by:</a:t>
            </a:r>
            <a:br>
              <a:rPr lang="ru-RU" u="sng" dirty="0">
                <a:latin typeface="Times New Roman" pitchFamily="18" charset="0"/>
              </a:rPr>
            </a:br>
            <a:br>
              <a:rPr lang="ru-RU" dirty="0">
                <a:latin typeface="Times New Roman" pitchFamily="18" charset="0"/>
              </a:rPr>
            </a:br>
            <a:r>
              <a:rPr lang="en-US" dirty="0">
                <a:latin typeface="Times New Roman" pitchFamily="18" charset="0"/>
              </a:rPr>
              <a:t>- the presence of the system; </a:t>
            </a:r>
            <a:br>
              <a:rPr lang="en-US" dirty="0">
                <a:latin typeface="Times New Roman" pitchFamily="18" charset="0"/>
              </a:rPr>
            </a:br>
            <a:r>
              <a:rPr lang="en-US" dirty="0">
                <a:latin typeface="Times New Roman" pitchFamily="18" charset="0"/>
              </a:rPr>
              <a:t>- the presence of a causal relationship between elements in the system; </a:t>
            </a:r>
            <a:br>
              <a:rPr lang="en-US" dirty="0">
                <a:latin typeface="Times New Roman" pitchFamily="18" charset="0"/>
              </a:rPr>
            </a:br>
            <a:r>
              <a:rPr lang="en-US" dirty="0">
                <a:latin typeface="Times New Roman" pitchFamily="18" charset="0"/>
              </a:rPr>
              <a:t>- the presence of a control and controlled subsystems; </a:t>
            </a:r>
            <a:br>
              <a:rPr lang="en-US" dirty="0">
                <a:latin typeface="Times New Roman" pitchFamily="18" charset="0"/>
              </a:rPr>
            </a:br>
            <a:r>
              <a:rPr lang="en-US" dirty="0">
                <a:latin typeface="Times New Roman" pitchFamily="18" charset="0"/>
              </a:rPr>
              <a:t>- dynamic character and self-development, self-regulation of the system; </a:t>
            </a:r>
            <a:br>
              <a:rPr lang="en-US" dirty="0">
                <a:latin typeface="Times New Roman" pitchFamily="18" charset="0"/>
              </a:rPr>
            </a:br>
            <a:r>
              <a:rPr lang="en-US" dirty="0">
                <a:latin typeface="Times New Roman" pitchFamily="18" charset="0"/>
              </a:rPr>
              <a:t>- the presence of a control parameter; </a:t>
            </a:r>
            <a:br>
              <a:rPr lang="en-US" dirty="0">
                <a:latin typeface="Times New Roman" pitchFamily="18" charset="0"/>
              </a:rPr>
            </a:br>
            <a:r>
              <a:rPr lang="en-US" dirty="0">
                <a:latin typeface="Times New Roman" pitchFamily="18" charset="0"/>
              </a:rPr>
              <a:t>- the presence of hierarchy and the construction of the control system; </a:t>
            </a:r>
            <a:br>
              <a:rPr lang="en-US" dirty="0">
                <a:latin typeface="Times New Roman" pitchFamily="18" charset="0"/>
              </a:rPr>
            </a:br>
            <a:r>
              <a:rPr lang="en-US" dirty="0">
                <a:latin typeface="Times New Roman" pitchFamily="18" charset="0"/>
              </a:rPr>
              <a:t>- the presence of a number of other elements and connections.</a:t>
            </a:r>
            <a:br>
              <a:rPr lang="ru-RU" dirty="0"/>
            </a:br>
            <a:br>
              <a:rPr lang="ru-RU" dirty="0">
                <a:latin typeface="Times New Roman" pitchFamily="18" charset="0"/>
              </a:rPr>
            </a:br>
            <a:endParaRPr lang="ru-RU" dirty="0">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228600" y="762000"/>
            <a:ext cx="8382000" cy="4419600"/>
          </a:xfrm>
        </p:spPr>
        <p:txBody>
          <a:bodyPr>
            <a:normAutofit fontScale="90000"/>
          </a:bodyPr>
          <a:lstStyle/>
          <a:p>
            <a:r>
              <a:rPr lang="en-US" sz="3100" b="1" u="sng" dirty="0">
                <a:latin typeface="Times New Roman" pitchFamily="18" charset="0"/>
              </a:rPr>
              <a:t>The main goal of the enterprise </a:t>
            </a:r>
            <a:r>
              <a:rPr lang="en-US" sz="3100" dirty="0">
                <a:latin typeface="Times New Roman" pitchFamily="18" charset="0"/>
              </a:rPr>
              <a:t>is to create certain goods and services within the framework of restrictions - in terms of costs and profit. </a:t>
            </a:r>
            <a:br>
              <a:rPr lang="en-US" dirty="0">
                <a:latin typeface="Times New Roman" pitchFamily="18" charset="0"/>
              </a:rPr>
            </a:br>
            <a:br>
              <a:rPr lang="en-US" dirty="0">
                <a:latin typeface="Times New Roman" pitchFamily="18" charset="0"/>
              </a:rPr>
            </a:br>
            <a:br>
              <a:rPr lang="en-US" dirty="0">
                <a:latin typeface="Times New Roman" pitchFamily="18" charset="0"/>
              </a:rPr>
            </a:br>
            <a:r>
              <a:rPr lang="en-US" sz="3100" dirty="0">
                <a:latin typeface="Times New Roman" pitchFamily="18" charset="0"/>
              </a:rPr>
              <a:t>As a result of the division and specialization of managerial labor, a management function arises. The function occupies a key place in the system of the main categories of management.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228600" y="1676400"/>
            <a:ext cx="8305800" cy="3962400"/>
          </a:xfrm>
        </p:spPr>
        <p:txBody>
          <a:bodyPr>
            <a:noAutofit/>
          </a:bodyPr>
          <a:lstStyle/>
          <a:p>
            <a:r>
              <a:rPr lang="en-US" sz="2800" b="1" u="sng" dirty="0">
                <a:latin typeface="Times New Roman" pitchFamily="18" charset="0"/>
              </a:rPr>
              <a:t>Management functions </a:t>
            </a:r>
            <a:r>
              <a:rPr lang="en-US" sz="2800" dirty="0">
                <a:latin typeface="Times New Roman" pitchFamily="18" charset="0"/>
              </a:rPr>
              <a:t>are special types of activity expressing the directions or stages of the implementation of a targeted impact on the connections and relationships of people in the production process and its management. </a:t>
            </a:r>
            <a:br>
              <a:rPr lang="en-US" sz="2800" dirty="0">
                <a:latin typeface="Times New Roman" pitchFamily="18" charset="0"/>
              </a:rPr>
            </a:br>
            <a:br>
              <a:rPr lang="en-US" sz="2800" dirty="0">
                <a:latin typeface="Times New Roman" pitchFamily="18" charset="0"/>
              </a:rPr>
            </a:br>
            <a:r>
              <a:rPr lang="en-US" sz="2800" b="1" u="sng" dirty="0">
                <a:latin typeface="Times New Roman" pitchFamily="18" charset="0"/>
              </a:rPr>
              <a:t>The system of management functions </a:t>
            </a:r>
            <a:r>
              <a:rPr lang="en-US" sz="2800" dirty="0">
                <a:latin typeface="Times New Roman" pitchFamily="18" charset="0"/>
              </a:rPr>
              <a:t>is a complex of interrelated in time and space types of activities carried out by the subject of management with a targeted impact on one or another object.</a:t>
            </a:r>
            <a:endParaRPr lang="ru-RU"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304800" y="876300"/>
            <a:ext cx="8153400" cy="5105400"/>
          </a:xfrm>
        </p:spPr>
        <p:txBody>
          <a:bodyPr>
            <a:normAutofit fontScale="90000"/>
          </a:bodyPr>
          <a:lstStyle/>
          <a:p>
            <a:r>
              <a:rPr lang="en-US" sz="3100" b="1" dirty="0">
                <a:latin typeface="Times New Roman" pitchFamily="18" charset="0"/>
              </a:rPr>
              <a:t>General management functions:</a:t>
            </a:r>
            <a:br>
              <a:rPr lang="ru-RU" dirty="0">
                <a:latin typeface="Times New Roman" pitchFamily="18" charset="0"/>
              </a:rPr>
            </a:br>
            <a:br>
              <a:rPr lang="en-US" dirty="0">
                <a:latin typeface="Times New Roman" pitchFamily="18" charset="0"/>
              </a:rPr>
            </a:br>
            <a:r>
              <a:rPr lang="en-US" sz="3100" dirty="0">
                <a:latin typeface="Times New Roman" pitchFamily="18" charset="0"/>
              </a:rPr>
              <a:t>- </a:t>
            </a:r>
            <a:r>
              <a:rPr lang="en-US" sz="3100" b="1" u="sng" dirty="0">
                <a:latin typeface="Times New Roman" pitchFamily="18" charset="0"/>
              </a:rPr>
              <a:t>planning</a:t>
            </a:r>
            <a:r>
              <a:rPr lang="en-US" sz="3100" dirty="0">
                <a:latin typeface="Times New Roman" pitchFamily="18" charset="0"/>
              </a:rPr>
              <a:t> is a stage of the management process, at which the objectives of the activity, the necessary means for this, are determined, and the methods that are most effective in specific conditions are developed;</a:t>
            </a:r>
            <a:br>
              <a:rPr lang="ru-RU" sz="3100" dirty="0">
                <a:latin typeface="Times New Roman" pitchFamily="18" charset="0"/>
              </a:rPr>
            </a:br>
            <a:br>
              <a:rPr lang="ru-RU" sz="3100" dirty="0">
                <a:latin typeface="Times New Roman" pitchFamily="18" charset="0"/>
              </a:rPr>
            </a:br>
            <a:r>
              <a:rPr lang="en-US" sz="3100" dirty="0">
                <a:latin typeface="Times New Roman" pitchFamily="18" charset="0"/>
              </a:rPr>
              <a:t>- </a:t>
            </a:r>
            <a:r>
              <a:rPr lang="en-US" sz="3100" b="1" u="sng" dirty="0">
                <a:latin typeface="Times New Roman" pitchFamily="18" charset="0"/>
              </a:rPr>
              <a:t>organization</a:t>
            </a:r>
            <a:r>
              <a:rPr lang="en-US" sz="3100" dirty="0">
                <a:latin typeface="Times New Roman" pitchFamily="18" charset="0"/>
              </a:rPr>
              <a:t> - this is the stage of forming the structure of the organization, as well as providing everything necessary for its normal operation - personnel, materials, equipment, buildings, funds;</a:t>
            </a:r>
            <a:endParaRPr lang="ru-RU" dirty="0">
              <a:latin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381000" y="1447800"/>
            <a:ext cx="8153400" cy="4572000"/>
          </a:xfrm>
        </p:spPr>
        <p:txBody>
          <a:bodyPr>
            <a:noAutofit/>
          </a:bodyPr>
          <a:lstStyle/>
          <a:p>
            <a:r>
              <a:rPr lang="en-US" sz="2800" dirty="0">
                <a:latin typeface="Times New Roman" pitchFamily="18" charset="0"/>
              </a:rPr>
              <a:t>- </a:t>
            </a:r>
            <a:r>
              <a:rPr lang="en-US" sz="2800" b="1" u="sng" dirty="0">
                <a:latin typeface="Times New Roman" pitchFamily="18" charset="0"/>
              </a:rPr>
              <a:t>motivation</a:t>
            </a:r>
            <a:r>
              <a:rPr lang="en-US" sz="2800" dirty="0">
                <a:latin typeface="Times New Roman" pitchFamily="18" charset="0"/>
              </a:rPr>
              <a:t> is an activity aimed at activating people working in an organization and encouraging them to work effectively to fulfill the goals set in the plans; </a:t>
            </a:r>
            <a:br>
              <a:rPr lang="ru-RU" sz="2800" dirty="0">
                <a:latin typeface="Times New Roman" pitchFamily="18" charset="0"/>
              </a:rPr>
            </a:br>
            <a:br>
              <a:rPr lang="en-US" sz="2800" dirty="0">
                <a:latin typeface="Times New Roman" pitchFamily="18" charset="0"/>
              </a:rPr>
            </a:br>
            <a:r>
              <a:rPr lang="en-US" sz="2800" dirty="0">
                <a:latin typeface="Times New Roman" pitchFamily="18" charset="0"/>
              </a:rPr>
              <a:t>- </a:t>
            </a:r>
            <a:r>
              <a:rPr lang="en-US" sz="2800" b="1" u="sng" dirty="0">
                <a:latin typeface="Times New Roman" pitchFamily="18" charset="0"/>
              </a:rPr>
              <a:t>control</a:t>
            </a:r>
            <a:r>
              <a:rPr lang="en-US" sz="2800" dirty="0">
                <a:latin typeface="Times New Roman" pitchFamily="18" charset="0"/>
              </a:rPr>
              <a:t> is a management activity, the task of which is a quantitative and qualitative assessment and accounting of the results of the organization's work; </a:t>
            </a:r>
            <a:br>
              <a:rPr lang="ru-RU" sz="2800" dirty="0">
                <a:latin typeface="Times New Roman" pitchFamily="18" charset="0"/>
              </a:rPr>
            </a:br>
            <a:br>
              <a:rPr lang="en-US" sz="2800" dirty="0">
                <a:latin typeface="Times New Roman" pitchFamily="18" charset="0"/>
              </a:rPr>
            </a:br>
            <a:r>
              <a:rPr lang="en-US" sz="2800" dirty="0">
                <a:latin typeface="Times New Roman" pitchFamily="18" charset="0"/>
              </a:rPr>
              <a:t>- </a:t>
            </a:r>
            <a:r>
              <a:rPr lang="en-US" sz="2800" b="1" u="sng" dirty="0">
                <a:latin typeface="Times New Roman" pitchFamily="18" charset="0"/>
              </a:rPr>
              <a:t>coordination</a:t>
            </a:r>
            <a:r>
              <a:rPr lang="en-US" sz="2800" dirty="0">
                <a:latin typeface="Times New Roman" pitchFamily="18" charset="0"/>
              </a:rPr>
              <a:t> is the central function of the management process, ensuring its smoothness and continuity.</a:t>
            </a:r>
            <a:endParaRPr lang="ru-RU" sz="2800" dirty="0">
              <a:latin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TotalTime>
  <Words>508</Words>
  <Application>Microsoft Office PowerPoint</Application>
  <PresentationFormat>Экран (4:3)</PresentationFormat>
  <Paragraphs>10</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Century Schoolbook</vt:lpstr>
      <vt:lpstr>Times New Roman</vt:lpstr>
      <vt:lpstr>Wingdings</vt:lpstr>
      <vt:lpstr>Wingdings 2</vt:lpstr>
      <vt:lpstr>Эркер</vt:lpstr>
      <vt:lpstr>TOPIC 11 BASIC CONCEPTS OF MANAGEMENT AT THE ENTERPRISE AND ITS FUNCTIONS. </vt:lpstr>
      <vt:lpstr>management: - way, manner of dealing with people;  - power and art of management;  - a special kind of skill and administrative skills; - governing body, administrative unit.</vt:lpstr>
      <vt:lpstr>The subject of research in management theory is the economic behavior of people in their joint activities and the motivational mechanism of this behavior.</vt:lpstr>
      <vt:lpstr>Management is characterized by:  - the presence of the system;  - the presence of a causal relationship between elements in the system;  - the presence of a control and controlled subsystems;  - dynamic character and self-development, self-regulation of the system;  - the presence of a control parameter;  - the presence of hierarchy and the construction of the control system;  - the presence of a number of other elements and connections.  </vt:lpstr>
      <vt:lpstr>The main goal of the enterprise is to create certain goods and services within the framework of restrictions - in terms of costs and profit.    As a result of the division and specialization of managerial labor, a management function arises. The function occupies a key place in the system of the main categories of management.</vt:lpstr>
      <vt:lpstr>Management functions are special types of activity expressing the directions or stages of the implementation of a targeted impact on the connections and relationships of people in the production process and its management.   The system of management functions is a complex of interrelated in time and space types of activities carried out by the subject of management with a targeted impact on one or another object.</vt:lpstr>
      <vt:lpstr>General management functions:  - planning is a stage of the management process, at which the objectives of the activity, the necessary means for this, are determined, and the methods that are most effective in specific conditions are developed;  - organization - this is the stage of forming the structure of the organization, as well as providing everything necessary for its normal operation - personnel, materials, equipment, buildings, funds;</vt:lpstr>
      <vt:lpstr>- motivation is an activity aimed at activating people working in an organization and encouraging them to work effectively to fulfill the goals set in the plans;   - control is a management activity, the task of which is a quantitative and qualitative assessment and accounting of the results of the organization's work;   - coordination is the central function of the management process, ensuring its smoothness and continuity.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ПОНЯТИЯ МЕНЕДЖМЕНТА НА ПРЕДПРИЯТИИ И ЕГО ФУНКЦИИ.   ПРОИЗВОДСТВЕННАЯ ПРОГРАММА  И МОЩНОСТЬ ПРЕДПРИЯТИЯ.</dc:title>
  <dc:creator>Алия Кабдулшарипова</dc:creator>
  <cp:lastModifiedBy>User</cp:lastModifiedBy>
  <cp:revision>10</cp:revision>
  <dcterms:created xsi:type="dcterms:W3CDTF">2021-08-25T15:00:01Z</dcterms:created>
  <dcterms:modified xsi:type="dcterms:W3CDTF">2021-09-10T15:47:55Z</dcterms:modified>
</cp:coreProperties>
</file>